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81" r:id="rId3"/>
    <p:sldId id="275" r:id="rId4"/>
    <p:sldId id="280" r:id="rId5"/>
    <p:sldId id="276" r:id="rId6"/>
    <p:sldId id="282" r:id="rId7"/>
    <p:sldId id="284" r:id="rId8"/>
    <p:sldId id="277" r:id="rId9"/>
    <p:sldId id="283" r:id="rId10"/>
    <p:sldId id="278" r:id="rId11"/>
    <p:sldId id="285" r:id="rId12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94608" autoAdjust="0"/>
  </p:normalViewPr>
  <p:slideViewPr>
    <p:cSldViewPr>
      <p:cViewPr varScale="1">
        <p:scale>
          <a:sx n="117" d="100"/>
          <a:sy n="117" d="100"/>
        </p:scale>
        <p:origin x="66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470-2B04-4B76-BAA9-18E881EC62BE}" type="datetimeFigureOut">
              <a:rPr lang="hr-HR" smtClean="0"/>
              <a:t>11.09.2024.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E25E7-502B-4792-86D9-D7F715DCF5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51740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470-2B04-4B76-BAA9-18E881EC62BE}" type="datetimeFigureOut">
              <a:rPr lang="hr-HR" smtClean="0"/>
              <a:t>11.09.2024.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E25E7-502B-4792-86D9-D7F715DCF5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04969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470-2B04-4B76-BAA9-18E881EC62BE}" type="datetimeFigureOut">
              <a:rPr lang="hr-HR" smtClean="0"/>
              <a:t>11.09.2024.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E25E7-502B-4792-86D9-D7F715DCF5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32908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470-2B04-4B76-BAA9-18E881EC62BE}" type="datetimeFigureOut">
              <a:rPr lang="hr-HR" smtClean="0"/>
              <a:t>11.09.2024.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E25E7-502B-4792-86D9-D7F715DCF5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4945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470-2B04-4B76-BAA9-18E881EC62BE}" type="datetimeFigureOut">
              <a:rPr lang="hr-HR" smtClean="0"/>
              <a:t>11.09.2024.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E25E7-502B-4792-86D9-D7F715DCF5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38611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470-2B04-4B76-BAA9-18E881EC62BE}" type="datetimeFigureOut">
              <a:rPr lang="hr-HR" smtClean="0"/>
              <a:t>11.09.2024.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E25E7-502B-4792-86D9-D7F715DCF5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97533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470-2B04-4B76-BAA9-18E881EC62BE}" type="datetimeFigureOut">
              <a:rPr lang="hr-HR" smtClean="0"/>
              <a:t>11.09.2024.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E25E7-502B-4792-86D9-D7F715DCF5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1714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470-2B04-4B76-BAA9-18E881EC62BE}" type="datetimeFigureOut">
              <a:rPr lang="hr-HR" smtClean="0"/>
              <a:t>11.09.2024.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E25E7-502B-4792-86D9-D7F715DCF5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12097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470-2B04-4B76-BAA9-18E881EC62BE}" type="datetimeFigureOut">
              <a:rPr lang="hr-HR" smtClean="0"/>
              <a:t>11.09.2024.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E25E7-502B-4792-86D9-D7F715DCF5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6725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470-2B04-4B76-BAA9-18E881EC62BE}" type="datetimeFigureOut">
              <a:rPr lang="hr-HR" smtClean="0"/>
              <a:t>11.09.2024.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E25E7-502B-4792-86D9-D7F715DCF5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53508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470-2B04-4B76-BAA9-18E881EC62BE}" type="datetimeFigureOut">
              <a:rPr lang="hr-HR" smtClean="0"/>
              <a:t>11.09.2024.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E25E7-502B-4792-86D9-D7F715DCF5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58215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B7470-2B04-4B76-BAA9-18E881EC62BE}" type="datetimeFigureOut">
              <a:rPr lang="hr-HR" smtClean="0"/>
              <a:t>11.09.2024.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E25E7-502B-4792-86D9-D7F715DCF5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98356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odmorko.hr" TargetMode="External"/><Relationship Id="rId2" Type="http://schemas.openxmlformats.org/officeDocument/2006/relationships/hyperlink" Target="http://www.odmorko.hr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d/viewer?mid=1IWTAA3MkI5br7kXU3MOiWV8LUHkP0Jbv&amp;ll=45.77572096649518%2C16.03192290000001&amp;z=12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hyperlink" Target="https://geoportal.zagreb.hr/Karta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1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kolski-sport-zg.hr/index.php?rubrika=odmorko&amp;prijava=1" TargetMode="External"/><Relationship Id="rId2" Type="http://schemas.openxmlformats.org/officeDocument/2006/relationships/hyperlink" Target="https://skolski-sport-zg.hr/index.php?rubrika=iskaznic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hyperlink" Target="https://www.facebook.com/sssgz/" TargetMode="External"/><Relationship Id="rId12" Type="http://schemas.openxmlformats.org/officeDocument/2006/relationships/hyperlink" Target="https://www.tiktok.com/@skolskisportzg" TargetMode="External"/><Relationship Id="rId2" Type="http://schemas.openxmlformats.org/officeDocument/2006/relationships/hyperlink" Target="http://www.odmorko.hr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hyperlink" Target="https://www.youtube.com/user/SKSSZG" TargetMode="External"/><Relationship Id="rId5" Type="http://schemas.openxmlformats.org/officeDocument/2006/relationships/hyperlink" Target="https://www.instagram.com/skolski_sport_grada_zagreba/" TargetMode="External"/><Relationship Id="rId10" Type="http://schemas.openxmlformats.org/officeDocument/2006/relationships/image" Target="../media/image22.png"/><Relationship Id="rId4" Type="http://schemas.openxmlformats.org/officeDocument/2006/relationships/image" Target="../media/image19.jpg"/><Relationship Id="rId9" Type="http://schemas.openxmlformats.org/officeDocument/2006/relationships/hyperlink" Target="https://twitter.com/SchoolSportZgb" TargetMode="External"/><Relationship Id="rId1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8229600" cy="4032448"/>
          </a:xfrm>
        </p:spPr>
        <p:txBody>
          <a:bodyPr>
            <a:normAutofit fontScale="90000"/>
          </a:bodyPr>
          <a:lstStyle/>
          <a:p>
            <a:r>
              <a:rPr lang="hr-HR" sz="8000" b="1" dirty="0">
                <a:solidFill>
                  <a:srgbClr val="00B0F0"/>
                </a:solidFill>
                <a:latin typeface="Algerian" panose="04020705040A02060702" pitchFamily="82" charset="0"/>
              </a:rPr>
              <a:t>PROGRAM</a:t>
            </a:r>
            <a:br>
              <a:rPr lang="hr-HR" sz="8000" b="1" dirty="0">
                <a:solidFill>
                  <a:srgbClr val="00B0F0"/>
                </a:solidFill>
                <a:latin typeface="Algerian" panose="04020705040A02060702" pitchFamily="82" charset="0"/>
              </a:rPr>
            </a:br>
            <a:r>
              <a:rPr lang="hr-HR" sz="8000" b="1" dirty="0">
                <a:solidFill>
                  <a:srgbClr val="00B0F0"/>
                </a:solidFill>
                <a:latin typeface="Algerian" panose="04020705040A02060702" pitchFamily="82" charset="0"/>
              </a:rPr>
              <a:t>ODMORKO</a:t>
            </a:r>
            <a:br>
              <a:rPr lang="hr-HR" sz="9600" b="1" dirty="0">
                <a:solidFill>
                  <a:srgbClr val="00B0F0"/>
                </a:solidFill>
                <a:latin typeface="Algerian" panose="04020705040A02060702" pitchFamily="82" charset="0"/>
              </a:rPr>
            </a:br>
            <a:r>
              <a:rPr lang="hr-HR" sz="4000" b="1" dirty="0">
                <a:solidFill>
                  <a:srgbClr val="00B0F0"/>
                </a:solidFill>
                <a:latin typeface="Bahnschrift Condensed" panose="020B050204020402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www.odmorko.hr</a:t>
            </a:r>
            <a:br>
              <a:rPr lang="hr-HR" sz="4000" b="1" dirty="0">
                <a:solidFill>
                  <a:srgbClr val="00B0F0"/>
                </a:solidFill>
                <a:latin typeface="Bahnschrift Condensed" panose="020B0502040204020203" pitchFamily="34" charset="0"/>
              </a:rPr>
            </a:br>
            <a:r>
              <a:rPr lang="hr-HR" sz="4000" b="1" dirty="0">
                <a:solidFill>
                  <a:srgbClr val="00B0F0"/>
                </a:solidFill>
                <a:latin typeface="Bahnschrift Condensed" panose="020B05020402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info@odmorko.hr</a:t>
            </a:r>
            <a:br>
              <a:rPr lang="hr-HR" sz="4000" b="1" dirty="0">
                <a:solidFill>
                  <a:srgbClr val="00B0F0"/>
                </a:solidFill>
                <a:latin typeface="Bahnschrift Condensed" panose="020B0502040204020203" pitchFamily="34" charset="0"/>
              </a:rPr>
            </a:br>
            <a:r>
              <a:rPr lang="hr-HR" sz="4000" b="1" dirty="0">
                <a:solidFill>
                  <a:srgbClr val="00B0F0"/>
                </a:solidFill>
                <a:latin typeface="Bahnschrift Condensed" panose="020B0502040204020203" pitchFamily="34" charset="0"/>
              </a:rPr>
              <a:t>telefon: 4816 340</a:t>
            </a:r>
            <a:br>
              <a:rPr lang="hr-HR" sz="9600" b="1" dirty="0">
                <a:solidFill>
                  <a:srgbClr val="FFC000"/>
                </a:solidFill>
                <a:latin typeface="Algerian" panose="04020705040A02060702" pitchFamily="82" charset="0"/>
              </a:rPr>
            </a:br>
            <a:endParaRPr lang="hr-HR" dirty="0">
              <a:latin typeface="Algerian" panose="04020705040A02060702" pitchFamily="8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4177449"/>
              </p:ext>
            </p:extLst>
          </p:nvPr>
        </p:nvGraphicFramePr>
        <p:xfrm>
          <a:off x="107504" y="6381328"/>
          <a:ext cx="2111913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1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1048">
                <a:tc>
                  <a:txBody>
                    <a:bodyPr/>
                    <a:lstStyle/>
                    <a:p>
                      <a:r>
                        <a:rPr lang="hr-HR" dirty="0"/>
                        <a:t>#odmorko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785D27C-0A00-92AC-EB21-483D69DC43E7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5322186"/>
              </p:ext>
            </p:extLst>
          </p:nvPr>
        </p:nvGraphicFramePr>
        <p:xfrm>
          <a:off x="7164288" y="4908015"/>
          <a:ext cx="1670973" cy="1692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DF" r:id="rId4" imgW="0" imgH="360" progId="FoxitReader.Document">
                  <p:embed/>
                </p:oleObj>
              </mc:Choice>
              <mc:Fallback>
                <p:oleObj name="PDF" r:id="rId4" imgW="0" imgH="36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64288" y="4908015"/>
                        <a:ext cx="1670973" cy="16929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2241320-63B6-8B1D-20DC-25D5A146F9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100078"/>
              </p:ext>
            </p:extLst>
          </p:nvPr>
        </p:nvGraphicFramePr>
        <p:xfrm>
          <a:off x="107504" y="6381328"/>
          <a:ext cx="216024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1048">
                <a:tc>
                  <a:txBody>
                    <a:bodyPr/>
                    <a:lstStyle/>
                    <a:p>
                      <a:r>
                        <a:rPr lang="hr-HR" dirty="0"/>
                        <a:t>#odmorko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C24C953-CC02-4AFE-E5C9-872AC1B40D32}"/>
              </a:ext>
            </a:extLst>
          </p:cNvPr>
          <p:cNvSpPr txBox="1"/>
          <p:nvPr/>
        </p:nvSpPr>
        <p:spPr>
          <a:xfrm>
            <a:off x="2186862" y="257041"/>
            <a:ext cx="4988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00B0F0"/>
                </a:solidFill>
                <a:latin typeface="Algerian" panose="04020705040A02060702" pitchFamily="82" charset="0"/>
              </a:rPr>
              <a:t>ŠKOLSKI SPORTSKI SAVEZ GRADA ZAGREBA</a:t>
            </a:r>
          </a:p>
        </p:txBody>
      </p:sp>
    </p:spTree>
    <p:extLst>
      <p:ext uri="{BB962C8B-B14F-4D97-AF65-F5344CB8AC3E}">
        <p14:creationId xmlns:p14="http://schemas.microsoft.com/office/powerpoint/2010/main" val="2748656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>
                <a:solidFill>
                  <a:srgbClr val="FFC000"/>
                </a:solidFill>
                <a:latin typeface="Algerian" panose="04020705040A02060702" pitchFamily="82" charset="0"/>
              </a:rPr>
              <a:t>INTERAKTIVNA KARTA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814170"/>
              </p:ext>
            </p:extLst>
          </p:nvPr>
        </p:nvGraphicFramePr>
        <p:xfrm>
          <a:off x="107504" y="6381328"/>
          <a:ext cx="216024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1048">
                <a:tc>
                  <a:txBody>
                    <a:bodyPr/>
                    <a:lstStyle/>
                    <a:p>
                      <a:r>
                        <a:rPr lang="hr-HR" dirty="0"/>
                        <a:t>#odmorko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97913" y="1426747"/>
            <a:ext cx="543289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hr-HR" sz="2800" dirty="0">
                <a:solidFill>
                  <a:schemeClr val="tx2"/>
                </a:solidFill>
                <a:latin typeface="Bahnschrift Condensed" panose="020B0502040204020203" pitchFamily="34" charset="0"/>
              </a:rPr>
              <a:t>za svaki program izradi se interaktivna </a:t>
            </a:r>
          </a:p>
          <a:p>
            <a:pPr algn="ctr"/>
            <a:r>
              <a:rPr lang="hr-HR" sz="2800" dirty="0">
                <a:solidFill>
                  <a:schemeClr val="tx2"/>
                </a:solidFill>
                <a:latin typeface="Bahnschrift Condensed" panose="020B0502040204020203" pitchFamily="34" charset="0"/>
              </a:rPr>
              <a:t>karta na našoj mrežnoj stranici i Geoportalu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2A3B80D-36CA-8D43-2D59-5630D0F271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520" y="2569873"/>
            <a:ext cx="4104456" cy="270919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FEF0995-2D57-56C9-DDE0-8005D4D841CD}"/>
              </a:ext>
            </a:extLst>
          </p:cNvPr>
          <p:cNvSpPr txBox="1"/>
          <p:nvPr/>
        </p:nvSpPr>
        <p:spPr>
          <a:xfrm>
            <a:off x="2841746" y="553269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hr-HR" sz="1200" dirty="0">
                <a:hlinkClick r:id="rId3"/>
              </a:rPr>
              <a:t>https://www.google.com/maps/d/viewer?mid=1IWTAA3MkI5br7kXU3MOiWV8LUHkP0Jbv&amp;ll=45.77572096649518%2C16.03192290000001&amp;z=12</a:t>
            </a:r>
            <a:r>
              <a:rPr lang="hr-HR" sz="1200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6CDE2A-CEC0-5D74-F14A-321205E57EBE}"/>
              </a:ext>
            </a:extLst>
          </p:cNvPr>
          <p:cNvSpPr txBox="1"/>
          <p:nvPr/>
        </p:nvSpPr>
        <p:spPr>
          <a:xfrm>
            <a:off x="2830478" y="6165764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sz="1400" dirty="0">
                <a:hlinkClick r:id="rId4"/>
              </a:rPr>
              <a:t>https://geoportal.zagreb.hr/Karta</a:t>
            </a:r>
            <a:r>
              <a:rPr lang="hr-HR" sz="1400" dirty="0"/>
              <a:t>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FACBE1A-7103-456D-D150-EED7F3C3EA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02295">
            <a:off x="2027218" y="5554653"/>
            <a:ext cx="769084" cy="76908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F6902E0-62A4-2D6D-FB35-B1E99F0107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404" y="5158752"/>
            <a:ext cx="1535873" cy="155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831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AB7DA-6B97-AFDA-8D98-FB3F964C5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FFCC00"/>
                </a:solidFill>
                <a:latin typeface="Algerian" panose="04020705040A02060702" pitchFamily="82" charset="0"/>
              </a:rPr>
              <a:t>ODMORKO POZDRAVI!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CE1A0E-AF3D-31DD-BD21-8C9EF57604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3" y="5085184"/>
            <a:ext cx="1763688" cy="17192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252B2B-A9D6-FC33-2E57-DEE6C96D97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27208"/>
            <a:ext cx="3223653" cy="24208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357CAA-589D-AC60-34C3-25A45F3ABE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337" y="1241431"/>
            <a:ext cx="1995686" cy="26609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0FFE4C-7ADA-DE88-ED7A-7EE18D3BD9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676" y="4327875"/>
            <a:ext cx="3223653" cy="24177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E21502-F8CC-4369-4475-3BF08495C4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740" y="1704764"/>
            <a:ext cx="3223653" cy="24114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EE0F970-02E7-FAF1-2386-7C8419C00AF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327875"/>
            <a:ext cx="2747797" cy="20608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CA4F9AA-DF2F-5E7C-063B-A9EB7E8AEE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0" y="6390942"/>
            <a:ext cx="2200847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336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061104"/>
              </p:ext>
            </p:extLst>
          </p:nvPr>
        </p:nvGraphicFramePr>
        <p:xfrm>
          <a:off x="107504" y="6381328"/>
          <a:ext cx="216024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1048">
                <a:tc>
                  <a:txBody>
                    <a:bodyPr/>
                    <a:lstStyle/>
                    <a:p>
                      <a:r>
                        <a:rPr lang="hr-HR" dirty="0"/>
                        <a:t>#odmorko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20000" cy="324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185009"/>
            <a:ext cx="2349000" cy="313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86" y="3954402"/>
            <a:ext cx="3552591" cy="26644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9" y="189040"/>
            <a:ext cx="4800000" cy="3600000"/>
          </a:xfrm>
          <a:prstGeom prst="rect">
            <a:avLst/>
          </a:prstGeom>
        </p:spPr>
      </p:pic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A9A6239D-9C33-F2EE-A58C-E90D4A1209D2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1242420"/>
              </p:ext>
            </p:extLst>
          </p:nvPr>
        </p:nvGraphicFramePr>
        <p:xfrm>
          <a:off x="7164289" y="4850264"/>
          <a:ext cx="1872207" cy="1896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DF" r:id="rId6" imgW="0" imgH="360" progId="FoxitReader.Document">
                  <p:embed/>
                </p:oleObj>
              </mc:Choice>
              <mc:Fallback>
                <p:oleObj name="PDF" r:id="rId6" imgW="0" imgH="36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164289" y="4850264"/>
                        <a:ext cx="1872207" cy="18968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5894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3888432" cy="720080"/>
          </a:xfrm>
        </p:spPr>
        <p:txBody>
          <a:bodyPr>
            <a:normAutofit/>
          </a:bodyPr>
          <a:lstStyle/>
          <a:p>
            <a:r>
              <a:rPr lang="hr-HR" sz="2700" b="1" dirty="0">
                <a:solidFill>
                  <a:srgbClr val="FFC000"/>
                </a:solidFill>
                <a:latin typeface="Algerian" panose="04020705040A02060702" pitchFamily="82" charset="0"/>
              </a:rPr>
              <a:t>ŠTO JE ODMORKO?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738520"/>
              </p:ext>
            </p:extLst>
          </p:nvPr>
        </p:nvGraphicFramePr>
        <p:xfrm>
          <a:off x="107504" y="6381328"/>
          <a:ext cx="216024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1048">
                <a:tc>
                  <a:txBody>
                    <a:bodyPr/>
                    <a:lstStyle/>
                    <a:p>
                      <a:r>
                        <a:rPr lang="hr-HR" dirty="0"/>
                        <a:t>#odmorko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4E5953FA-5354-8DA6-CED4-73345B595F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812" y="4916330"/>
            <a:ext cx="1807144" cy="183075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DB7C03E-EC1E-7AEC-1F5F-85D23EF62763}"/>
              </a:ext>
            </a:extLst>
          </p:cNvPr>
          <p:cNvSpPr txBox="1"/>
          <p:nvPr/>
        </p:nvSpPr>
        <p:spPr>
          <a:xfrm>
            <a:off x="539552" y="1907010"/>
            <a:ext cx="72728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chemeClr val="tx2"/>
                </a:solidFill>
                <a:latin typeface="Bahnschrift Condensed" panose="020B0502040204020203" pitchFamily="34" charset="0"/>
              </a:rPr>
              <a:t>besplatan program za sve učenike osnovnih i srednjih škola Grada</a:t>
            </a:r>
          </a:p>
          <a:p>
            <a:r>
              <a:rPr lang="hr-HR" sz="2000" dirty="0">
                <a:solidFill>
                  <a:schemeClr val="tx2"/>
                </a:solidFill>
                <a:latin typeface="Bahnschrift Condensed" panose="020B0502040204020203" pitchFamily="34" charset="0"/>
              </a:rPr>
              <a:t>      Zagreba uz osigurani stručni i pedagoški nadzor</a:t>
            </a:r>
          </a:p>
          <a:p>
            <a:endParaRPr lang="hr-HR" sz="2000" dirty="0">
              <a:solidFill>
                <a:schemeClr val="tx2"/>
              </a:solidFill>
              <a:latin typeface="Bahnschrif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chemeClr val="tx2"/>
                </a:solidFill>
                <a:latin typeface="Bahnschrift Condensed" panose="020B0502040204020203" pitchFamily="34" charset="0"/>
              </a:rPr>
              <a:t>ulaz je slobodan uz predočenje iskaznice Hrvatskog školskog sportskog saveza za Grad Zagreb</a:t>
            </a:r>
          </a:p>
          <a:p>
            <a:endParaRPr lang="hr-HR" sz="2000" dirty="0">
              <a:solidFill>
                <a:schemeClr val="tx2"/>
              </a:solidFill>
              <a:latin typeface="Bahnschrif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chemeClr val="tx2"/>
                </a:solidFill>
                <a:latin typeface="Bahnschrift Condensed" panose="020B0502040204020203" pitchFamily="34" charset="0"/>
              </a:rPr>
              <a:t>u sportskim aktivnostima učenici sudjeluju dragovoljno uz pristanak roditelja i na vlastitu odgovornost</a:t>
            </a:r>
          </a:p>
        </p:txBody>
      </p:sp>
    </p:spTree>
    <p:extLst>
      <p:ext uri="{BB962C8B-B14F-4D97-AF65-F5344CB8AC3E}">
        <p14:creationId xmlns:p14="http://schemas.microsoft.com/office/powerpoint/2010/main" val="3117831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004175"/>
              </p:ext>
            </p:extLst>
          </p:nvPr>
        </p:nvGraphicFramePr>
        <p:xfrm>
          <a:off x="107504" y="6381328"/>
          <a:ext cx="216024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1048">
                <a:tc>
                  <a:txBody>
                    <a:bodyPr/>
                    <a:lstStyle/>
                    <a:p>
                      <a:r>
                        <a:rPr lang="hr-HR" dirty="0"/>
                        <a:t>#odmorko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00000" cy="360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08" y="3140968"/>
            <a:ext cx="5328000" cy="2997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60000"/>
            <a:ext cx="4336875" cy="324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EEFB3A-A54D-16E6-96E5-C799378D0D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810" y="4941941"/>
            <a:ext cx="1788686" cy="180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894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06888" cy="850106"/>
          </a:xfrm>
        </p:spPr>
        <p:txBody>
          <a:bodyPr>
            <a:noAutofit/>
          </a:bodyPr>
          <a:lstStyle/>
          <a:p>
            <a:r>
              <a:rPr lang="hr-HR" sz="2400" b="1" dirty="0">
                <a:solidFill>
                  <a:srgbClr val="FFC000"/>
                </a:solidFill>
                <a:latin typeface="Algerian" panose="04020705040A02060702" pitchFamily="82" charset="0"/>
              </a:rPr>
              <a:t>KADA SE PROVODI ODMORKO?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049698"/>
              </p:ext>
            </p:extLst>
          </p:nvPr>
        </p:nvGraphicFramePr>
        <p:xfrm>
          <a:off x="107504" y="6381328"/>
          <a:ext cx="216024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1048">
                <a:tc>
                  <a:txBody>
                    <a:bodyPr/>
                    <a:lstStyle/>
                    <a:p>
                      <a:r>
                        <a:rPr lang="hr-HR" dirty="0"/>
                        <a:t>#odmorko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BA9274B-89BE-9D73-F452-1A5265E00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3"/>
            <a:ext cx="8291264" cy="3340965"/>
          </a:xfrm>
        </p:spPr>
        <p:txBody>
          <a:bodyPr>
            <a:normAutofit fontScale="92500" lnSpcReduction="20000"/>
          </a:bodyPr>
          <a:lstStyle/>
          <a:p>
            <a:r>
              <a:rPr lang="hr-HR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TIJEKOM ŠKOLSKE GODINE </a:t>
            </a:r>
            <a:r>
              <a:rPr lang="hr-HR" sz="2400" dirty="0">
                <a:solidFill>
                  <a:schemeClr val="tx2"/>
                </a:solidFill>
                <a:latin typeface="Bahnschrift Condensed" panose="020B0502040204020203" pitchFamily="34" charset="0"/>
              </a:rPr>
              <a:t>– slobodno plivanje, usavršavanje plivačkih tehnika, slobodno klizanje, Odmorko na Sljemenu</a:t>
            </a:r>
          </a:p>
          <a:p>
            <a:pPr marL="0" indent="0">
              <a:buNone/>
            </a:pPr>
            <a:endParaRPr lang="hr-HR" sz="2400" dirty="0">
              <a:solidFill>
                <a:schemeClr val="tx2"/>
              </a:solidFill>
              <a:latin typeface="Bahnschrift Condensed" panose="020B0502040204020203" pitchFamily="34" charset="0"/>
            </a:endParaRPr>
          </a:p>
          <a:p>
            <a:r>
              <a:rPr lang="hr-HR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ODMORKO PROLJEĆE </a:t>
            </a:r>
            <a:r>
              <a:rPr lang="hr-HR" sz="2400" dirty="0">
                <a:solidFill>
                  <a:schemeClr val="tx2"/>
                </a:solidFill>
                <a:latin typeface="Bahnschrift Condensed" panose="020B0502040204020203" pitchFamily="34" charset="0"/>
              </a:rPr>
              <a:t>– tijekom proljetnog odmora učenika (radnim danima)</a:t>
            </a:r>
          </a:p>
          <a:p>
            <a:pPr marL="0" indent="0">
              <a:buNone/>
            </a:pPr>
            <a:endParaRPr lang="hr-HR" sz="2400" dirty="0">
              <a:solidFill>
                <a:schemeClr val="tx2"/>
              </a:solidFill>
              <a:latin typeface="Bahnschrift Condensed" panose="020B0502040204020203" pitchFamily="34" charset="0"/>
            </a:endParaRPr>
          </a:p>
          <a:p>
            <a:r>
              <a:rPr lang="hr-HR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ODMORKO LJETO </a:t>
            </a:r>
            <a:r>
              <a:rPr lang="hr-HR" sz="2400" dirty="0">
                <a:solidFill>
                  <a:schemeClr val="tx2"/>
                </a:solidFill>
                <a:latin typeface="Bahnschrift Condensed" panose="020B0502040204020203" pitchFamily="34" charset="0"/>
              </a:rPr>
              <a:t>– tijekom ljetnog odmora učenika (radnim danima)</a:t>
            </a:r>
          </a:p>
          <a:p>
            <a:pPr marL="0" indent="0">
              <a:buNone/>
            </a:pPr>
            <a:endParaRPr lang="hr-HR" sz="2400" dirty="0">
              <a:solidFill>
                <a:schemeClr val="tx2"/>
              </a:solidFill>
              <a:latin typeface="Bahnschrift Condensed" panose="020B0502040204020203" pitchFamily="34" charset="0"/>
            </a:endParaRPr>
          </a:p>
          <a:p>
            <a:r>
              <a:rPr lang="hr-HR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ODMORKO ZIMA </a:t>
            </a:r>
            <a:r>
              <a:rPr lang="hr-HR" sz="2400" dirty="0">
                <a:solidFill>
                  <a:schemeClr val="tx2"/>
                </a:solidFill>
                <a:latin typeface="Bahnschrift Condensed" panose="020B0502040204020203" pitchFamily="34" charset="0"/>
              </a:rPr>
              <a:t>– tijekom zimskog odmora učenika (radnim danima)</a:t>
            </a:r>
          </a:p>
          <a:p>
            <a:pPr marL="0" indent="0">
              <a:buNone/>
            </a:pPr>
            <a:endParaRPr lang="hr-HR" sz="2400" dirty="0">
              <a:solidFill>
                <a:schemeClr val="tx2"/>
              </a:solidFill>
              <a:latin typeface="Bahnschrift Condensed" panose="020B0502040204020203" pitchFamily="34" charset="0"/>
            </a:endParaRPr>
          </a:p>
          <a:p>
            <a:r>
              <a:rPr lang="hr-HR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POLUDENVNI PROGRAMI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C09B16-DB61-55DB-A14E-3F0A40BE64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920712"/>
            <a:ext cx="1800200" cy="181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831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145731"/>
              </p:ext>
            </p:extLst>
          </p:nvPr>
        </p:nvGraphicFramePr>
        <p:xfrm>
          <a:off x="107504" y="6381328"/>
          <a:ext cx="216024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1048">
                <a:tc>
                  <a:txBody>
                    <a:bodyPr/>
                    <a:lstStyle/>
                    <a:p>
                      <a:r>
                        <a:rPr lang="hr-HR" dirty="0"/>
                        <a:t>#odmorko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-129047"/>
            <a:ext cx="4449087" cy="30956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279264"/>
            <a:ext cx="4607943" cy="25919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20" y="852270"/>
            <a:ext cx="3840000" cy="21287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99CBCA7-1EC9-BB8F-2531-2228F6095B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020" y="4995313"/>
            <a:ext cx="1815652" cy="18323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D3F69FE-9484-5FE7-B1C3-5227C8E6E1A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707604"/>
            <a:ext cx="3932640" cy="221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930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03C25-0CD4-D31C-C950-B70B81B29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3466728" cy="1143000"/>
          </a:xfrm>
        </p:spPr>
        <p:txBody>
          <a:bodyPr>
            <a:normAutofit/>
          </a:bodyPr>
          <a:lstStyle/>
          <a:p>
            <a:r>
              <a:rPr lang="hr-HR" sz="2400" b="1" dirty="0">
                <a:solidFill>
                  <a:srgbClr val="FFCC00"/>
                </a:solidFill>
                <a:latin typeface="Algerian" panose="04020705040A02060702" pitchFamily="82" charset="0"/>
              </a:rPr>
              <a:t>KAKO SUDJELOVATI?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BA7C3-9574-0F36-1510-3B2291B40E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800" dirty="0">
                <a:solidFill>
                  <a:schemeClr val="tx2"/>
                </a:solidFill>
                <a:latin typeface="Bahnschrift Condensed" panose="020B0502040204020203" pitchFamily="34" charset="0"/>
              </a:rPr>
              <a:t>za sve programe potrebna je iskaznica Hrvatskog školskog sportskog saveza – upute za izradu možete pronaći </a:t>
            </a:r>
            <a:r>
              <a:rPr lang="hr-HR" sz="2800" dirty="0">
                <a:latin typeface="Bahnschrift Condensed" panose="020B0502040204020203" pitchFamily="34" charset="0"/>
                <a:hlinkClick r:id="rId2"/>
              </a:rPr>
              <a:t>ovdje</a:t>
            </a:r>
            <a:r>
              <a:rPr lang="hr-HR" sz="2800" dirty="0">
                <a:latin typeface="Bahnschrift Condensed" panose="020B0502040204020203" pitchFamily="34" charset="0"/>
              </a:rPr>
              <a:t> </a:t>
            </a:r>
            <a:r>
              <a:rPr lang="hr-HR" sz="2800" dirty="0">
                <a:solidFill>
                  <a:schemeClr val="tx2"/>
                </a:solidFill>
                <a:latin typeface="Bahnschrift Condensed" panose="020B0502040204020203" pitchFamily="34" charset="0"/>
              </a:rPr>
              <a:t>ili na </a:t>
            </a:r>
            <a:r>
              <a:rPr lang="hr-HR" sz="2800" dirty="0">
                <a:latin typeface="Bahnschrift Condensed" panose="020B0502040204020203" pitchFamily="34" charset="0"/>
                <a:hlinkClick r:id="rId2"/>
              </a:rPr>
              <a:t>https://skolski-sport-zg.hr/index.php?rubrika=iskaznice</a:t>
            </a:r>
            <a:endParaRPr lang="hr-HR" sz="2800" dirty="0">
              <a:latin typeface="Bahnschrift Condensed" panose="020B0502040204020203" pitchFamily="34" charset="0"/>
            </a:endParaRPr>
          </a:p>
          <a:p>
            <a:pPr marL="0" indent="0">
              <a:buNone/>
            </a:pPr>
            <a:endParaRPr lang="hr-HR" sz="2800" dirty="0">
              <a:latin typeface="Bahnschrift Condensed" panose="020B0502040204020203" pitchFamily="34" charset="0"/>
            </a:endParaRPr>
          </a:p>
          <a:p>
            <a:r>
              <a:rPr lang="hr-HR" sz="2800" dirty="0">
                <a:solidFill>
                  <a:schemeClr val="tx2"/>
                </a:solidFill>
                <a:latin typeface="Bahnschrift Condensed" panose="020B0502040204020203" pitchFamily="34" charset="0"/>
              </a:rPr>
              <a:t>za određene aktivnosti potrebne su prethodne prijave koje također možeš pronaći na našoj mrežnoj stranici ili na </a:t>
            </a:r>
            <a:r>
              <a:rPr lang="hr-HR" sz="2800" dirty="0">
                <a:solidFill>
                  <a:schemeClr val="tx2"/>
                </a:solidFill>
                <a:latin typeface="Bahnschrift Condensed" panose="020B0502040204020203" pitchFamily="34" charset="0"/>
                <a:hlinkClick r:id="rId3"/>
              </a:rPr>
              <a:t>https://skolski-sport-zg.hr/index.php?rubrika=odmorko&amp;prijava=1</a:t>
            </a:r>
            <a:endParaRPr lang="hr-HR" sz="2800" dirty="0">
              <a:solidFill>
                <a:schemeClr val="tx2"/>
              </a:solidFill>
              <a:latin typeface="Bahnschrift Condensed" panose="020B0502040204020203" pitchFamily="34" charset="0"/>
            </a:endParaRPr>
          </a:p>
          <a:p>
            <a:pPr marL="0" indent="0">
              <a:buNone/>
            </a:pPr>
            <a:endParaRPr lang="hr-HR" dirty="0">
              <a:solidFill>
                <a:schemeClr val="tx2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0E4DD5-CB17-ACF9-27F2-D20E8DB8F4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013176"/>
            <a:ext cx="1666653" cy="16890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DE638F-1D14-B5B2-47CB-4562850B29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43" y="6333404"/>
            <a:ext cx="2200847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338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7446" y="332224"/>
            <a:ext cx="4561765" cy="1008112"/>
          </a:xfrm>
        </p:spPr>
        <p:txBody>
          <a:bodyPr>
            <a:normAutofit/>
          </a:bodyPr>
          <a:lstStyle/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hr-HR" sz="2400" dirty="0">
                <a:solidFill>
                  <a:schemeClr val="tx2"/>
                </a:solidFill>
                <a:latin typeface="Bahnschrift Condensed" panose="020B050204020402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www.odmorko.hr</a:t>
            </a:r>
            <a:endParaRPr lang="hr-HR" sz="3200" dirty="0">
              <a:solidFill>
                <a:schemeClr val="tx2"/>
              </a:solidFill>
              <a:latin typeface="Bahnschrift Condensed" panose="020B0502040204020203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381108"/>
              </p:ext>
            </p:extLst>
          </p:nvPr>
        </p:nvGraphicFramePr>
        <p:xfrm>
          <a:off x="107504" y="6381328"/>
          <a:ext cx="216024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1048">
                <a:tc>
                  <a:txBody>
                    <a:bodyPr/>
                    <a:lstStyle/>
                    <a:p>
                      <a:r>
                        <a:rPr lang="hr-HR" dirty="0"/>
                        <a:t>#odmorko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6" y="222886"/>
            <a:ext cx="864618" cy="8646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07" y="2284453"/>
            <a:ext cx="927546" cy="92754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12383" y="2576456"/>
            <a:ext cx="5152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hr-HR" sz="2400" dirty="0">
                <a:solidFill>
                  <a:schemeClr val="tx2"/>
                </a:solidFill>
                <a:latin typeface="Bahnschrift Condensed" panose="020B050204020402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instagram.com/skolski_sport_grada_zagreba</a:t>
            </a:r>
            <a:r>
              <a:rPr lang="hr-HR" dirty="0">
                <a:solidFill>
                  <a:schemeClr val="tx2"/>
                </a:solidFill>
                <a:latin typeface="Bahnschrift Condensed" panose="020B050204020402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hr-HR" dirty="0">
              <a:solidFill>
                <a:schemeClr val="tx2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05" y="3353540"/>
            <a:ext cx="769129" cy="7414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12383" y="3516717"/>
            <a:ext cx="2662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hr-HR" sz="2400" dirty="0">
                <a:solidFill>
                  <a:schemeClr val="tx2"/>
                </a:solidFill>
                <a:latin typeface="Bahnschrift Condensed" panose="020B0502040204020203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@sssgz</a:t>
            </a:r>
            <a:endParaRPr lang="hr-HR" sz="2400" dirty="0">
              <a:solidFill>
                <a:schemeClr val="tx2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16" y="4363570"/>
            <a:ext cx="1007908" cy="80713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407446" y="4474733"/>
            <a:ext cx="4323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hr-HR" sz="2400" dirty="0">
                <a:solidFill>
                  <a:schemeClr val="tx2"/>
                </a:solidFill>
                <a:latin typeface="Bahnschrift Condensed" panose="020B0502040204020203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twitter.com/SchoolSportZgb</a:t>
            </a:r>
            <a:endParaRPr lang="hr-HR" sz="2400" dirty="0">
              <a:solidFill>
                <a:schemeClr val="tx2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51" y="5364060"/>
            <a:ext cx="844058" cy="58676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407446" y="5376995"/>
            <a:ext cx="3211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hr-HR" sz="2400" dirty="0">
                <a:solidFill>
                  <a:schemeClr val="tx2"/>
                </a:solidFill>
                <a:latin typeface="Bahnschrift Condensed" panose="020B0502040204020203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youtube.com/user/SKSSZG</a:t>
            </a:r>
            <a:endParaRPr lang="hr-HR" sz="2400" dirty="0">
              <a:solidFill>
                <a:schemeClr val="tx2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4C8E76-10CC-1E94-B2C1-78BDF6314D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2383" y="1441594"/>
            <a:ext cx="8229600" cy="48994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hr-HR" sz="2400" dirty="0">
                <a:solidFill>
                  <a:schemeClr val="tx2"/>
                </a:solidFill>
                <a:latin typeface="Bahnschrift Condensed" panose="020B0502040204020203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https://www.tiktok.com/@skolskisportzg</a:t>
            </a:r>
            <a:r>
              <a:rPr lang="hr-HR" sz="2400" dirty="0">
                <a:solidFill>
                  <a:schemeClr val="tx2"/>
                </a:solidFill>
                <a:latin typeface="Bahnschrift Condensed" panose="020B0502040204020203" pitchFamily="34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0A1C03-EA28-A45A-3926-15C140117CD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380" y="4892553"/>
            <a:ext cx="1810669" cy="18350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FE7F082-1D91-FF21-C0F0-AD63900E163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355" y="1299234"/>
            <a:ext cx="1248071" cy="77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831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116044"/>
              </p:ext>
            </p:extLst>
          </p:nvPr>
        </p:nvGraphicFramePr>
        <p:xfrm>
          <a:off x="107504" y="6381328"/>
          <a:ext cx="216024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1048">
                <a:tc>
                  <a:txBody>
                    <a:bodyPr/>
                    <a:lstStyle/>
                    <a:p>
                      <a:r>
                        <a:rPr lang="hr-HR" dirty="0"/>
                        <a:t>#odmorko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7F17E107-C76A-D8FC-7882-7ADD0F0C60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788" y="123259"/>
            <a:ext cx="2160240" cy="28803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67F340-997A-09A5-47A4-DAA8C39580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3675900" cy="20676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4E533D-7933-AF21-B53A-67864A5F37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731837"/>
            <a:ext cx="2555776" cy="1916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CDF7AB-7342-2F20-3E12-D4B94FB6E2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88" y="2852936"/>
            <a:ext cx="3059832" cy="2294874"/>
          </a:xfrm>
          <a:prstGeom prst="rect">
            <a:avLst/>
          </a:prstGeom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52904CA0-9115-3002-55D4-F11BEEA0D6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036" y="2862062"/>
            <a:ext cx="2555776" cy="34077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3FC1273-D164-0592-9F5E-0AF1E7E611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899686"/>
            <a:ext cx="1810669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930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1855</TotalTime>
  <Words>312</Words>
  <Application>Microsoft Macintosh PowerPoint</Application>
  <PresentationFormat>On-screen Show (4:3)</PresentationFormat>
  <Paragraphs>45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Algerian</vt:lpstr>
      <vt:lpstr>Arial</vt:lpstr>
      <vt:lpstr>Bahnschrift Condensed</vt:lpstr>
      <vt:lpstr>Calibri</vt:lpstr>
      <vt:lpstr>Courier New</vt:lpstr>
      <vt:lpstr>Wingdings</vt:lpstr>
      <vt:lpstr>Office Theme</vt:lpstr>
      <vt:lpstr>PDF</vt:lpstr>
      <vt:lpstr>PROGRAM ODMORKO www.odmorko.hr info@odmorko.hr telefon: 4816 340 </vt:lpstr>
      <vt:lpstr>PowerPoint Presentation</vt:lpstr>
      <vt:lpstr>ŠTO JE ODMORKO?</vt:lpstr>
      <vt:lpstr>PowerPoint Presentation</vt:lpstr>
      <vt:lpstr>KADA SE PROVODI ODMORKO?</vt:lpstr>
      <vt:lpstr>PowerPoint Presentation</vt:lpstr>
      <vt:lpstr>KAKO SUDJELOVATI?</vt:lpstr>
      <vt:lpstr>www.odmorko.hr</vt:lpstr>
      <vt:lpstr>PowerPoint Presentation</vt:lpstr>
      <vt:lpstr>INTERAKTIVNA KARTA</vt:lpstr>
      <vt:lpstr>ODMORKO POZDRAVI!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ODMORKO</dc:title>
  <dc:creator>Hrvoje</dc:creator>
  <cp:lastModifiedBy>Inez Birolla Sić</cp:lastModifiedBy>
  <cp:revision>47</cp:revision>
  <dcterms:created xsi:type="dcterms:W3CDTF">2017-12-11T14:09:36Z</dcterms:created>
  <dcterms:modified xsi:type="dcterms:W3CDTF">2024-09-11T11:29:59Z</dcterms:modified>
</cp:coreProperties>
</file>